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3"/>
  </p:notesMasterIdLst>
  <p:sldIdLst>
    <p:sldId id="256" r:id="rId4"/>
    <p:sldId id="326" r:id="rId5"/>
    <p:sldId id="261" r:id="rId6"/>
    <p:sldId id="265" r:id="rId7"/>
    <p:sldId id="300" r:id="rId8"/>
    <p:sldId id="324" r:id="rId9"/>
    <p:sldId id="334" r:id="rId10"/>
    <p:sldId id="327" r:id="rId11"/>
    <p:sldId id="337" r:id="rId12"/>
    <p:sldId id="330" r:id="rId13"/>
    <p:sldId id="338" r:id="rId14"/>
    <p:sldId id="329" r:id="rId15"/>
    <p:sldId id="328" r:id="rId16"/>
    <p:sldId id="262" r:id="rId17"/>
    <p:sldId id="323" r:id="rId18"/>
    <p:sldId id="339" r:id="rId19"/>
    <p:sldId id="333" r:id="rId20"/>
    <p:sldId id="302" r:id="rId21"/>
    <p:sldId id="331" r:id="rId2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2"/>
    <p:restoredTop sz="71133"/>
  </p:normalViewPr>
  <p:slideViewPr>
    <p:cSldViewPr>
      <p:cViewPr varScale="1">
        <p:scale>
          <a:sx n="119" d="100"/>
          <a:sy n="119" d="100"/>
        </p:scale>
        <p:origin x="696" y="184"/>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kumimoji="1" lang="ja-JP" altLang="en-US"/>
        </a:p>
      </dgm:t>
    </dgm:pt>
    <dgm:pt modelId="{ECF71DC7-2F31-AF4A-A1D9-434825D9E66F}">
      <dgm:prSet phldrT="[テキスト]" custT="1"/>
      <dgm:spPr/>
      <dgm:t>
        <a:bodyPr/>
        <a:lstStyle/>
        <a:p>
          <a:r>
            <a:rPr kumimoji="1" lang="ja-JP" altLang="en-US" sz="1800"/>
            <a:t>ターゲットユーザ</a:t>
          </a:r>
        </a:p>
      </dgm:t>
    </dgm:pt>
    <dgm:pt modelId="{3215771F-80DD-D542-AF89-C823032F162C}" type="parTrans" cxnId="{F59F4CF3-C6C4-0A40-9090-EFFE74FF728E}">
      <dgm:prSet/>
      <dgm:spPr/>
      <dgm:t>
        <a:bodyPr/>
        <a:lstStyle/>
        <a:p>
          <a:endParaRPr kumimoji="1" lang="ja-JP" altLang="en-US"/>
        </a:p>
      </dgm:t>
    </dgm:pt>
    <dgm:pt modelId="{DB43042F-752F-A741-A777-825374601D4F}" type="sibTrans" cxnId="{F59F4CF3-C6C4-0A40-9090-EFFE74FF728E}">
      <dgm:prSet/>
      <dgm:spPr/>
      <dgm:t>
        <a:bodyPr/>
        <a:lstStyle/>
        <a:p>
          <a:endParaRPr kumimoji="1" lang="ja-JP" altLang="en-US"/>
        </a:p>
      </dgm:t>
    </dgm:pt>
    <dgm:pt modelId="{37867D9B-2A2A-0947-92EE-750C0D441FF1}">
      <dgm:prSet phldrT="[テキスト]" custT="1"/>
      <dgm:spPr/>
      <dgm:t>
        <a:bodyPr/>
        <a:lstStyle/>
        <a:p>
          <a:r>
            <a:rPr kumimoji="1" lang="ja-JP" altLang="en-US" sz="2000"/>
            <a:t>集団でエアコンを利用する人たち</a:t>
          </a:r>
        </a:p>
      </dgm:t>
    </dgm:pt>
    <dgm:pt modelId="{EDD26824-9107-6743-80F2-E2F3C46DCC42}" type="parTrans" cxnId="{CB3819BF-63A6-554B-9ECB-CC8889EBF7D4}">
      <dgm:prSet/>
      <dgm:spPr/>
      <dgm:t>
        <a:bodyPr/>
        <a:lstStyle/>
        <a:p>
          <a:endParaRPr kumimoji="1" lang="ja-JP" altLang="en-US"/>
        </a:p>
      </dgm:t>
    </dgm:pt>
    <dgm:pt modelId="{E8C278CA-0C6E-E247-85B7-352809F0AC6E}" type="sibTrans" cxnId="{CB3819BF-63A6-554B-9ECB-CC8889EBF7D4}">
      <dgm:prSet/>
      <dgm:spPr/>
      <dgm:t>
        <a:bodyPr/>
        <a:lstStyle/>
        <a:p>
          <a:endParaRPr kumimoji="1" lang="ja-JP" altLang="en-US"/>
        </a:p>
      </dgm:t>
    </dgm:pt>
    <dgm:pt modelId="{0737A8B2-489E-F74D-BE96-3610DAC6F561}">
      <dgm:prSet phldrT="[テキスト]" custT="1"/>
      <dgm:spPr/>
      <dgm:t>
        <a:bodyPr/>
        <a:lstStyle/>
        <a:p>
          <a:r>
            <a:rPr kumimoji="1" lang="ja-JP" altLang="en-US" sz="1800"/>
            <a:t>利用目的</a:t>
          </a:r>
        </a:p>
      </dgm:t>
    </dgm:pt>
    <dgm:pt modelId="{DEF13D80-D63B-184F-BB0C-DA5A6E7597A4}" type="parTrans" cxnId="{6E8691CE-7A7C-F148-A01E-779DF3EA0A26}">
      <dgm:prSet/>
      <dgm:spPr/>
      <dgm:t>
        <a:bodyPr/>
        <a:lstStyle/>
        <a:p>
          <a:endParaRPr kumimoji="1" lang="ja-JP" altLang="en-US"/>
        </a:p>
      </dgm:t>
    </dgm:pt>
    <dgm:pt modelId="{F2642892-B8EE-6F45-B4D9-A5933BE634DE}" type="sibTrans" cxnId="{6E8691CE-7A7C-F148-A01E-779DF3EA0A26}">
      <dgm:prSet/>
      <dgm:spPr/>
      <dgm:t>
        <a:bodyPr/>
        <a:lstStyle/>
        <a:p>
          <a:endParaRPr kumimoji="1" lang="ja-JP" altLang="en-US"/>
        </a:p>
      </dgm:t>
    </dgm:pt>
    <dgm:pt modelId="{EE1F398C-21EA-8F44-8233-1AE1E1CD0636}">
      <dgm:prSet phldrT="[テキスト]" custT="1"/>
      <dgm:spPr/>
      <dgm:t>
        <a:bodyPr/>
        <a:lstStyle/>
        <a:p>
          <a:r>
            <a:rPr kumimoji="1" lang="ja-JP" altLang="en-US" sz="2000"/>
            <a:t>作業中など意思表示しにくい時に、</a:t>
          </a:r>
          <a:br>
            <a:rPr kumimoji="1" lang="en-US" altLang="ja-JP" sz="2000" dirty="0"/>
          </a:br>
          <a:r>
            <a:rPr kumimoji="1" lang="ja-JP" altLang="en-US" sz="2000"/>
            <a:t>エアコンの温度変更を簡単、平和的に行う</a:t>
          </a:r>
        </a:p>
      </dgm:t>
    </dgm:pt>
    <dgm:pt modelId="{92C281AD-138A-314C-B57A-0497D5E9D274}" type="parTrans" cxnId="{B5482C18-85D7-3945-A028-8A397E87ED75}">
      <dgm:prSet/>
      <dgm:spPr/>
      <dgm:t>
        <a:bodyPr/>
        <a:lstStyle/>
        <a:p>
          <a:endParaRPr kumimoji="1" lang="ja-JP" altLang="en-US"/>
        </a:p>
      </dgm:t>
    </dgm:pt>
    <dgm:pt modelId="{4B1DE536-E163-4C4D-9A4C-8250D72008CC}" type="sibTrans" cxnId="{B5482C18-85D7-3945-A028-8A397E87ED75}">
      <dgm:prSet/>
      <dgm:spPr/>
      <dgm:t>
        <a:bodyPr/>
        <a:lstStyle/>
        <a:p>
          <a:endParaRPr kumimoji="1" lang="ja-JP" altLang="en-US"/>
        </a:p>
      </dgm:t>
    </dgm:pt>
    <dgm:pt modelId="{9A8EA106-CF83-694B-96A4-5673F9EC80ED}">
      <dgm:prSet custT="1"/>
      <dgm:spPr/>
      <dgm:t>
        <a:bodyPr/>
        <a:lstStyle/>
        <a:p>
          <a:r>
            <a:rPr kumimoji="1" lang="ja-JP" altLang="en-US" sz="1800"/>
            <a:t>導入効果</a:t>
          </a:r>
          <a:endParaRPr kumimoji="1" lang="en-US" altLang="ja-JP" sz="1800" dirty="0"/>
        </a:p>
      </dgm:t>
    </dgm:pt>
    <dgm:pt modelId="{CA06E53E-E65E-B84B-AF8C-660872C236FF}" type="parTrans" cxnId="{7528B4A7-979C-1149-BD08-FE77F3A1A1C2}">
      <dgm:prSet/>
      <dgm:spPr/>
      <dgm:t>
        <a:bodyPr/>
        <a:lstStyle/>
        <a:p>
          <a:endParaRPr kumimoji="1" lang="ja-JP" altLang="en-US"/>
        </a:p>
      </dgm:t>
    </dgm:pt>
    <dgm:pt modelId="{773B285C-2769-994F-AE25-BC6E09217A45}" type="sibTrans" cxnId="{7528B4A7-979C-1149-BD08-FE77F3A1A1C2}">
      <dgm:prSet/>
      <dgm:spPr/>
      <dgm:t>
        <a:bodyPr/>
        <a:lstStyle/>
        <a:p>
          <a:endParaRPr kumimoji="1" lang="ja-JP" altLang="en-US"/>
        </a:p>
      </dgm:t>
    </dgm:pt>
    <dgm:pt modelId="{14C1BB28-FF05-7E4D-8B99-E8FEC36A5EE4}">
      <dgm:prSet custT="1"/>
      <dgm:spPr/>
      <dgm:t>
        <a:bodyPr/>
        <a:lstStyle/>
        <a:p>
          <a:r>
            <a:rPr kumimoji="1" lang="ja-JP" altLang="en-US" sz="2000"/>
            <a:t>快適な室温を保つことで作業の効率化、集団の雰囲気をよくする</a:t>
          </a:r>
        </a:p>
      </dgm:t>
    </dgm:pt>
    <dgm:pt modelId="{D70C9EC9-016E-624E-AA84-9CC3332C3F34}" type="parTrans" cxnId="{BDCEEDD2-7104-FD4E-96BA-26738FB2C1A5}">
      <dgm:prSet/>
      <dgm:spPr/>
      <dgm:t>
        <a:bodyPr/>
        <a:lstStyle/>
        <a:p>
          <a:endParaRPr kumimoji="1" lang="ja-JP" altLang="en-US"/>
        </a:p>
      </dgm:t>
    </dgm:pt>
    <dgm:pt modelId="{5D5BF6A9-3A5A-9441-82CA-04333B4DC48B}" type="sibTrans" cxnId="{BDCEEDD2-7104-FD4E-96BA-26738FB2C1A5}">
      <dgm:prSet/>
      <dgm:spPr/>
      <dgm:t>
        <a:bodyPr/>
        <a:lstStyle/>
        <a:p>
          <a:endParaRPr kumimoji="1" lang="ja-JP" altLang="en-US"/>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A10AFF4-0986-4246-8812-69FE6CCC6E1A}" type="par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67B0EFEC-699E-A74A-A45D-DFA5A7DCB121}" type="sib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B39B51B-C426-3F41-B31C-5B5E7DD56FDE}">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D5D9AA8-6BF8-7049-AE36-5417B0D8E3EF}" type="par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B6F412D-E0A7-8845-A758-C13AE5C3C523}" type="sib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C22CF65-6B82-F046-B3B4-4B95C5F66BC5}">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56D3787-8015-5A45-B1FB-33489F0E7CC1}" type="par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3E3A63A-EC35-AD44-868C-6862E7B1099F}" type="sib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EC788E9-7759-3749-94D3-637FDB55F47F}">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8904D15-E1D7-174F-8893-70F58326D2CE}" type="par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E804F17-38AD-A941-975F-7BB4F9DBADE8}" type="sib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96014FBD-EB86-5243-A160-9FF3DE33FF27}">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874B54C-B3AD-1D4B-AE11-47B9AE45ED61}" type="par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8A9E02C-EAC0-824D-9CF8-E7B3263BE320}" type="sib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25D6912-F0F9-8B47-99EB-9667285D3220}">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39A24AB-D6FB-234A-8875-0428D304BD3B}" type="par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4A23FB6-2E8F-454D-9988-0C9B5D56D249}" type="sib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309DE64-82F6-5049-BBE2-9250677A14ED}">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3069223-F8ED-7E4C-8DAB-3B47A66C10C9}" type="par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4EEBCD1-2C0F-5D40-82EE-AB7348165088}" type="sib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35523880-268B-6B43-92B1-F36A8B4081C7}">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00BB6B8-126D-F74A-99BE-8FDB919DF71F}" type="sib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9ADF1D8-5617-5841-B289-0D8354ECD15E}" type="par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AD16017-0B0D-AC43-8935-C55CED7D521F}">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64D0829-F334-A44F-984D-AA97704A52AF}" type="par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3DC984F-A6CE-B948-B4EB-5D5D7523744D}" type="sib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400"/>
            <a:t>エアコン情報の登録、対応</a:t>
          </a:r>
        </a:p>
      </dgm:t>
    </dgm:pt>
    <dgm:pt modelId="{185420D5-72CD-0143-9DF0-19B3F130062A}" type="parTrans" cxnId="{6335FF0E-8EC2-F748-9861-4ECAA96C8687}">
      <dgm:prSet/>
      <dgm:spPr/>
      <dgm:t>
        <a:bodyPr/>
        <a:lstStyle/>
        <a:p>
          <a:endParaRPr kumimoji="1" lang="ja-JP" altLang="en-US" sz="3600"/>
        </a:p>
      </dgm:t>
    </dgm:pt>
    <dgm:pt modelId="{A9C0A8B8-EA3E-2443-BDD8-CFA63386644E}" type="sibTrans" cxnId="{6335FF0E-8EC2-F748-9861-4ECAA96C8687}">
      <dgm:prSet/>
      <dgm:spPr/>
      <dgm:t>
        <a:bodyPr/>
        <a:lstStyle/>
        <a:p>
          <a:endParaRPr kumimoji="1" lang="ja-JP" altLang="en-US" sz="3600"/>
        </a:p>
      </dgm:t>
    </dgm:pt>
    <dgm:pt modelId="{C4F55EB3-7667-5F42-9B9A-4E1711B58FE0}">
      <dgm:prSet custT="1"/>
      <dgm:spPr/>
      <dgm:t>
        <a:bodyPr/>
        <a:lstStyle/>
        <a:p>
          <a:r>
            <a:rPr kumimoji="1" lang="ja-JP" altLang="en-US" sz="2400"/>
            <a:t>エアコン温度学習機能</a:t>
          </a:r>
          <a:endParaRPr lang="ja-JP" altLang="en-US" sz="2400"/>
        </a:p>
      </dgm:t>
    </dgm:pt>
    <dgm:pt modelId="{96ABADA8-D864-B54D-85C3-967136FC42FF}" type="parTrans" cxnId="{72B6CC70-CDDE-674F-94BB-ECE8E9BFCA85}">
      <dgm:prSet/>
      <dgm:spPr/>
      <dgm:t>
        <a:bodyPr/>
        <a:lstStyle/>
        <a:p>
          <a:endParaRPr kumimoji="1" lang="ja-JP" altLang="en-US" sz="3600"/>
        </a:p>
      </dgm:t>
    </dgm:pt>
    <dgm:pt modelId="{DF22231A-3725-FC49-AADD-3ECCC912FA3E}" type="sibTrans" cxnId="{72B6CC70-CDDE-674F-94BB-ECE8E9BFCA85}">
      <dgm:prSet/>
      <dgm:spPr/>
      <dgm:t>
        <a:bodyPr/>
        <a:lstStyle/>
        <a:p>
          <a:endParaRPr kumimoji="1" lang="ja-JP" altLang="en-US" sz="3600"/>
        </a:p>
      </dgm:t>
    </dgm:pt>
    <dgm:pt modelId="{EAD6DA82-E291-744E-BB3F-0E2703DD479A}">
      <dgm:prSet custT="1"/>
      <dgm:spPr/>
      <dgm:t>
        <a:bodyPr/>
        <a:lstStyle/>
        <a:p>
          <a:r>
            <a:rPr kumimoji="1" lang="ja-JP" altLang="en-US" sz="2400"/>
            <a:t>システムとリモコン本体の同期を取る</a:t>
          </a:r>
        </a:p>
      </dgm:t>
    </dgm:pt>
    <dgm:pt modelId="{9D6E7C48-AF56-5745-87D3-E22CD0533ECF}" type="parTrans" cxnId="{19DD2623-EBB1-8449-A5D5-3A3FD41A03FF}">
      <dgm:prSet/>
      <dgm:spPr/>
      <dgm:t>
        <a:bodyPr/>
        <a:lstStyle/>
        <a:p>
          <a:endParaRPr kumimoji="1" lang="ja-JP" altLang="en-US" sz="3600"/>
        </a:p>
      </dgm:t>
    </dgm:pt>
    <dgm:pt modelId="{12FA8E02-0398-574E-9DF9-1B817DE2042E}" type="sibTrans" cxnId="{19DD2623-EBB1-8449-A5D5-3A3FD41A03FF}">
      <dgm:prSet/>
      <dgm:spPr/>
      <dgm:t>
        <a:bodyPr/>
        <a:lstStyle/>
        <a:p>
          <a:endParaRPr kumimoji="1" lang="ja-JP" altLang="en-US" sz="3600"/>
        </a:p>
      </dgm:t>
    </dgm:pt>
    <dgm:pt modelId="{3DC65FBD-E081-F34C-830F-4E0F52C0CB56}">
      <dgm:prSet custT="1"/>
      <dgm:spPr/>
      <dgm:t>
        <a:bodyPr/>
        <a:lstStyle/>
        <a:p>
          <a:endParaRPr kumimoji="1" lang="ja-JP" altLang="en-US" sz="2000">
            <a:solidFill>
              <a:schemeClr val="tx1">
                <a:lumMod val="85000"/>
                <a:lumOff val="15000"/>
              </a:schemeClr>
            </a:solidFill>
          </a:endParaRPr>
        </a:p>
      </dgm:t>
    </dgm:pt>
    <dgm:pt modelId="{1C7731B2-EAAF-3347-9630-FC47046D5EFD}" type="sibTrans" cxnId="{77FE35D1-9E0D-4F46-9EB7-D9AF629FDC60}">
      <dgm:prSet/>
      <dgm:spPr/>
      <dgm:t>
        <a:bodyPr/>
        <a:lstStyle/>
        <a:p>
          <a:endParaRPr kumimoji="1" lang="ja-JP" altLang="en-US" sz="3600"/>
        </a:p>
      </dgm:t>
    </dgm:pt>
    <dgm:pt modelId="{E140C23D-3628-3A4A-8094-CC87DA753A9F}" type="parTrans" cxnId="{77FE35D1-9E0D-4F46-9EB7-D9AF629FDC60}">
      <dgm:prSet/>
      <dgm:spPr/>
      <dgm:t>
        <a:bodyPr/>
        <a:lstStyle/>
        <a:p>
          <a:endParaRPr kumimoji="1" lang="ja-JP" altLang="en-US" sz="3600"/>
        </a:p>
      </dgm:t>
    </dgm:pt>
    <dgm:pt modelId="{255A8380-2291-1446-9E17-865118A631BC}">
      <dgm:prSet custT="1"/>
      <dgm:spPr/>
      <dgm:t>
        <a:bodyPr/>
        <a:lstStyle/>
        <a:p>
          <a:r>
            <a:rPr kumimoji="1" lang="ja-JP" altLang="en-US" sz="2400"/>
            <a:t>赤外線を使用しないエアコンに対応</a:t>
          </a:r>
        </a:p>
      </dgm:t>
    </dgm:pt>
    <dgm:pt modelId="{7FAA498A-D27D-3E44-9446-F84899297965}" type="parTrans" cxnId="{8CF98F1D-9D7B-4B4E-9F55-945118293F75}">
      <dgm:prSet/>
      <dgm:spPr/>
      <dgm:t>
        <a:bodyPr/>
        <a:lstStyle/>
        <a:p>
          <a:endParaRPr kumimoji="1" lang="ja-JP" altLang="en-US" sz="1800"/>
        </a:p>
      </dgm:t>
    </dgm:pt>
    <dgm:pt modelId="{2FC546FD-D4D9-DD40-895C-C832B0DA0FC4}" type="sibTrans" cxnId="{8CF98F1D-9D7B-4B4E-9F55-945118293F75}">
      <dgm:prSet/>
      <dgm:spPr/>
      <dgm:t>
        <a:bodyPr/>
        <a:lstStyle/>
        <a:p>
          <a:endParaRPr kumimoji="1" lang="ja-JP" altLang="en-US" sz="1800"/>
        </a:p>
      </dgm:t>
    </dgm:pt>
    <dgm:pt modelId="{FB6BFCAE-D9D8-8A46-8F06-CD09F2A3FF70}">
      <dgm:prSet custT="1"/>
      <dgm:spPr/>
      <dgm:t>
        <a:bodyPr/>
        <a:lstStyle/>
        <a:p>
          <a:endParaRPr kumimoji="1" lang="ja-JP" altLang="en-US" sz="2400"/>
        </a:p>
      </dgm:t>
    </dgm:pt>
    <dgm:pt modelId="{9EDCA938-DF26-9342-BDAD-88306874CD8C}" type="parTrans" cxnId="{9FE73230-ABB3-DD4C-AD46-A00F515C299A}">
      <dgm:prSet/>
      <dgm:spPr/>
      <dgm:t>
        <a:bodyPr/>
        <a:lstStyle/>
        <a:p>
          <a:endParaRPr kumimoji="1" lang="ja-JP" altLang="en-US" sz="1800"/>
        </a:p>
      </dgm:t>
    </dgm:pt>
    <dgm:pt modelId="{42802D70-3E6C-BF4A-A952-D5DB9153189B}" type="sibTrans" cxnId="{9FE73230-ABB3-DD4C-AD46-A00F515C299A}">
      <dgm:prSet/>
      <dgm:spPr/>
      <dgm:t>
        <a:bodyPr/>
        <a:lstStyle/>
        <a:p>
          <a:endParaRPr kumimoji="1" lang="ja-JP" altLang="en-US" sz="1800"/>
        </a:p>
      </dgm:t>
    </dgm:pt>
    <dgm:pt modelId="{CF46AA15-7B12-6A45-8F30-289F3A16AB0D}">
      <dgm:prSet custT="1"/>
      <dgm:spPr/>
      <dgm:t>
        <a:bodyPr/>
        <a:lstStyle/>
        <a:p>
          <a:r>
            <a:rPr kumimoji="1" lang="ja-JP" altLang="en-US" sz="2400" b="0"/>
            <a:t>スマホ版</a:t>
          </a:r>
          <a:r>
            <a:rPr kumimoji="1" lang="ja-JP" altLang="en-US" sz="2400"/>
            <a:t>でも</a:t>
          </a:r>
          <a:r>
            <a:rPr kumimoji="1" lang="en-US" altLang="ja-JP" sz="2400" dirty="0"/>
            <a:t>bot</a:t>
          </a:r>
          <a:r>
            <a:rPr kumimoji="1" lang="ja-JP" altLang="en-US" sz="2400"/>
            <a:t>のアイコンを変更する</a:t>
          </a:r>
        </a:p>
      </dgm:t>
    </dgm:pt>
    <dgm:pt modelId="{E376A56C-F2B1-F94C-86D4-07F420B75853}" type="parTrans" cxnId="{8E98A3A5-98EA-EC4C-B896-B16B506916C7}">
      <dgm:prSet/>
      <dgm:spPr/>
      <dgm:t>
        <a:bodyPr/>
        <a:lstStyle/>
        <a:p>
          <a:endParaRPr kumimoji="1" lang="ja-JP" altLang="en-US"/>
        </a:p>
      </dgm:t>
    </dgm:pt>
    <dgm:pt modelId="{00806A13-0159-6D4E-A34B-1FBABDCB5F1C}" type="sibTrans" cxnId="{8E98A3A5-98EA-EC4C-B896-B16B506916C7}">
      <dgm:prSet/>
      <dgm:spPr/>
      <dgm:t>
        <a:bodyPr/>
        <a:lstStyle/>
        <a:p>
          <a:endParaRPr kumimoji="1" lang="ja-JP" altLang="en-US"/>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76"/>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ターゲットユーザ</a:t>
          </a:r>
        </a:p>
      </dsp:txBody>
      <dsp:txXfrm>
        <a:off x="25862" y="27538"/>
        <a:ext cx="7293092" cy="478066"/>
      </dsp:txXfrm>
    </dsp:sp>
    <dsp:sp modelId="{FADA6BE0-DD70-264A-A188-AF0AE324A989}">
      <dsp:nvSpPr>
        <dsp:cNvPr id="0" name=""/>
        <dsp:cNvSpPr/>
      </dsp:nvSpPr>
      <dsp:spPr>
        <a:xfrm>
          <a:off x="0" y="531467"/>
          <a:ext cx="7344816" cy="43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集団でエアコンを利用する人たち</a:t>
          </a:r>
        </a:p>
      </dsp:txBody>
      <dsp:txXfrm>
        <a:off x="0" y="531467"/>
        <a:ext cx="7344816" cy="439369"/>
      </dsp:txXfrm>
    </dsp:sp>
    <dsp:sp modelId="{FB46B4F6-87D9-2541-9F53-FE04987EA605}">
      <dsp:nvSpPr>
        <dsp:cNvPr id="0" name=""/>
        <dsp:cNvSpPr/>
      </dsp:nvSpPr>
      <dsp:spPr>
        <a:xfrm>
          <a:off x="0" y="970836"/>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利用目的</a:t>
          </a:r>
        </a:p>
      </dsp:txBody>
      <dsp:txXfrm>
        <a:off x="25862" y="996698"/>
        <a:ext cx="7293092" cy="478066"/>
      </dsp:txXfrm>
    </dsp:sp>
    <dsp:sp modelId="{5FF09BFF-A49C-7248-8E71-2A5D333D6975}">
      <dsp:nvSpPr>
        <dsp:cNvPr id="0" name=""/>
        <dsp:cNvSpPr/>
      </dsp:nvSpPr>
      <dsp:spPr>
        <a:xfrm>
          <a:off x="0" y="1500627"/>
          <a:ext cx="7344816" cy="82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作業中など意思表示しにくい時に、</a:t>
          </a:r>
          <a:br>
            <a:rPr kumimoji="1" lang="en-US" altLang="ja-JP" sz="2000" kern="1200" dirty="0"/>
          </a:br>
          <a:r>
            <a:rPr kumimoji="1" lang="ja-JP" altLang="en-US" sz="2000" kern="1200"/>
            <a:t>エアコンの温度変更を簡単、平和的に行う</a:t>
          </a:r>
        </a:p>
      </dsp:txBody>
      <dsp:txXfrm>
        <a:off x="0" y="1500627"/>
        <a:ext cx="7344816" cy="820156"/>
      </dsp:txXfrm>
    </dsp:sp>
    <dsp:sp modelId="{7625D621-5C64-7346-8C71-38C70447B4B9}">
      <dsp:nvSpPr>
        <dsp:cNvPr id="0" name=""/>
        <dsp:cNvSpPr/>
      </dsp:nvSpPr>
      <dsp:spPr>
        <a:xfrm>
          <a:off x="0" y="2320784"/>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導入効果</a:t>
          </a:r>
          <a:endParaRPr kumimoji="1" lang="en-US" altLang="ja-JP" sz="1800" kern="1200" dirty="0"/>
        </a:p>
      </dsp:txBody>
      <dsp:txXfrm>
        <a:off x="25862" y="2346646"/>
        <a:ext cx="7293092" cy="478066"/>
      </dsp:txXfrm>
    </dsp:sp>
    <dsp:sp modelId="{AC3F908A-82DE-3146-9789-FB44E7F69A3F}">
      <dsp:nvSpPr>
        <dsp:cNvPr id="0" name=""/>
        <dsp:cNvSpPr/>
      </dsp:nvSpPr>
      <dsp:spPr>
        <a:xfrm>
          <a:off x="0" y="2850574"/>
          <a:ext cx="7344816" cy="82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快適な室温を保つことで作業の効率化、集団の雰囲気をよくする</a:t>
          </a:r>
        </a:p>
      </dsp:txBody>
      <dsp:txXfrm>
        <a:off x="0" y="2850574"/>
        <a:ext cx="7344816" cy="8201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204744"/>
          <a:ext cx="7380820" cy="15561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4744"/>
        <a:ext cx="7380820" cy="1556100"/>
      </dsp:txXfrm>
    </dsp:sp>
    <dsp:sp modelId="{95E6756B-1D5F-CF44-BB08-9F65BF7AE169}">
      <dsp:nvSpPr>
        <dsp:cNvPr id="0" name=""/>
        <dsp:cNvSpPr/>
      </dsp:nvSpPr>
      <dsp:spPr>
        <a:xfrm>
          <a:off x="369041" y="12864"/>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31598"/>
        <a:ext cx="5129106" cy="346292"/>
      </dsp:txXfrm>
    </dsp:sp>
    <dsp:sp modelId="{D970E9FA-169C-1E43-A70E-F0CD4AC010A2}">
      <dsp:nvSpPr>
        <dsp:cNvPr id="0" name=""/>
        <dsp:cNvSpPr/>
      </dsp:nvSpPr>
      <dsp:spPr>
        <a:xfrm>
          <a:off x="0" y="2022925"/>
          <a:ext cx="7380820" cy="19246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22925"/>
        <a:ext cx="7380820" cy="1924650"/>
      </dsp:txXfrm>
    </dsp:sp>
    <dsp:sp modelId="{4A5F2E91-2B3E-5C48-AD8B-B657CF2F8656}">
      <dsp:nvSpPr>
        <dsp:cNvPr id="0" name=""/>
        <dsp:cNvSpPr/>
      </dsp:nvSpPr>
      <dsp:spPr>
        <a:xfrm>
          <a:off x="369041" y="1831045"/>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1849779"/>
        <a:ext cx="5129106"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38803"/>
          <a:ext cx="7524836" cy="138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システムとリモコン本体の同期を取る</a:t>
          </a:r>
        </a:p>
        <a:p>
          <a:pPr marL="228600" lvl="1" indent="-228600" algn="l" defTabSz="1066800">
            <a:lnSpc>
              <a:spcPct val="90000"/>
            </a:lnSpc>
            <a:spcBef>
              <a:spcPct val="0"/>
            </a:spcBef>
            <a:spcAft>
              <a:spcPct val="15000"/>
            </a:spcAft>
            <a:buChar char="•"/>
          </a:pPr>
          <a:r>
            <a:rPr kumimoji="1" lang="ja-JP" altLang="en-US" sz="2400" b="0" kern="1200"/>
            <a:t>スマホ版</a:t>
          </a:r>
          <a:r>
            <a:rPr kumimoji="1" lang="ja-JP" altLang="en-US" sz="2400" kern="1200"/>
            <a:t>でも</a:t>
          </a:r>
          <a:r>
            <a:rPr kumimoji="1" lang="en-US" altLang="ja-JP" sz="2400" kern="1200" dirty="0"/>
            <a:t>bot</a:t>
          </a:r>
          <a:r>
            <a:rPr kumimoji="1" lang="ja-JP" altLang="en-US" sz="2400" kern="1200"/>
            <a:t>のアイコンを変更する</a:t>
          </a:r>
        </a:p>
      </dsp:txBody>
      <dsp:txXfrm>
        <a:off x="0" y="138803"/>
        <a:ext cx="7524836" cy="1386000"/>
      </dsp:txXfrm>
    </dsp:sp>
    <dsp:sp modelId="{AA496D66-E952-F545-AB9E-D9D98EF4046A}">
      <dsp:nvSpPr>
        <dsp:cNvPr id="0" name=""/>
        <dsp:cNvSpPr/>
      </dsp:nvSpPr>
      <dsp:spPr>
        <a:xfrm>
          <a:off x="376241" y="33989"/>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889000">
            <a:lnSpc>
              <a:spcPct val="90000"/>
            </a:lnSpc>
            <a:spcBef>
              <a:spcPct val="0"/>
            </a:spcBef>
            <a:spcAft>
              <a:spcPct val="35000"/>
            </a:spcAft>
            <a:buNone/>
          </a:pPr>
          <a:endParaRPr kumimoji="1" lang="ja-JP" altLang="en-US" sz="2000" kern="1200">
            <a:solidFill>
              <a:schemeClr val="tx1">
                <a:lumMod val="85000"/>
                <a:lumOff val="15000"/>
              </a:schemeClr>
            </a:solidFill>
          </a:endParaRPr>
        </a:p>
      </dsp:txBody>
      <dsp:txXfrm>
        <a:off x="387769" y="45517"/>
        <a:ext cx="5244329" cy="213104"/>
      </dsp:txXfrm>
    </dsp:sp>
    <dsp:sp modelId="{20C6EA94-1786-154D-BA15-11AC6A139B5D}">
      <dsp:nvSpPr>
        <dsp:cNvPr id="0" name=""/>
        <dsp:cNvSpPr/>
      </dsp:nvSpPr>
      <dsp:spPr>
        <a:xfrm>
          <a:off x="0" y="1686084"/>
          <a:ext cx="7524836" cy="1965599"/>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赤外線を使用しないエアコンに対応</a:t>
          </a:r>
        </a:p>
        <a:p>
          <a:pPr marL="228600" lvl="1" indent="-228600" algn="l" defTabSz="1066800">
            <a:lnSpc>
              <a:spcPct val="90000"/>
            </a:lnSpc>
            <a:spcBef>
              <a:spcPct val="0"/>
            </a:spcBef>
            <a:spcAft>
              <a:spcPct val="15000"/>
            </a:spcAft>
            <a:buChar char="•"/>
          </a:pPr>
          <a:r>
            <a:rPr lang="ja-JP" altLang="en-US" sz="2400" kern="1200"/>
            <a:t>エアコン情報の登録、対応</a:t>
          </a:r>
        </a:p>
        <a:p>
          <a:pPr marL="228600" lvl="1" indent="-228600" algn="l" defTabSz="1066800">
            <a:lnSpc>
              <a:spcPct val="90000"/>
            </a:lnSpc>
            <a:spcBef>
              <a:spcPct val="0"/>
            </a:spcBef>
            <a:spcAft>
              <a:spcPct val="15000"/>
            </a:spcAft>
            <a:buChar char="•"/>
          </a:pPr>
          <a:r>
            <a:rPr kumimoji="1" lang="ja-JP" altLang="en-US" sz="2400" kern="1200"/>
            <a:t>エアコン温度学習機能</a:t>
          </a:r>
          <a:endParaRPr lang="ja-JP" altLang="en-US" sz="2400" kern="1200"/>
        </a:p>
      </dsp:txBody>
      <dsp:txXfrm>
        <a:off x="0" y="1686084"/>
        <a:ext cx="7524836" cy="1965599"/>
      </dsp:txXfrm>
    </dsp:sp>
    <dsp:sp modelId="{4BB57DE9-1260-9141-8923-05513C14BAE9}">
      <dsp:nvSpPr>
        <dsp:cNvPr id="0" name=""/>
        <dsp:cNvSpPr/>
      </dsp:nvSpPr>
      <dsp:spPr>
        <a:xfrm>
          <a:off x="376241" y="1568004"/>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p>
      </dsp:txBody>
      <dsp:txXfrm>
        <a:off x="387769" y="1579532"/>
        <a:ext cx="5244329"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現在、、絶対的に温度を変更しています。そのため</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17</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18</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r>
              <a:rPr kumimoji="1" lang="ja-JP" altLang="en-US"/>
              <a:t>実際に彼らをご覧ください。</a:t>
            </a:r>
            <a:endParaRPr kumimoji="1" lang="en-US" altLang="ja-JP" dirty="0"/>
          </a:p>
          <a:p>
            <a:r>
              <a:rPr kumimoji="1" lang="ja-JP" altLang="en-US"/>
              <a:t>ケース１</a:t>
            </a:r>
            <a:endParaRPr kumimoji="1" lang="en-US" altLang="ja-JP" dirty="0"/>
          </a:p>
          <a:p>
            <a:r>
              <a:rPr kumimoji="1" lang="ja-JP" altLang="en-US"/>
              <a:t>彼は、我慢しすぎて授業に集中できなくなってしまいました。</a:t>
            </a:r>
            <a:endParaRPr kumimoji="1" lang="en-US" altLang="ja-JP" dirty="0"/>
          </a:p>
          <a:p>
            <a:r>
              <a:rPr kumimoji="1" lang="ja-JP" altLang="en-US"/>
              <a:t>次にこちらをご覧ください</a:t>
            </a:r>
            <a:endParaRPr kumimoji="1" lang="en-US" altLang="ja-JP" dirty="0"/>
          </a:p>
          <a:p>
            <a:r>
              <a:rPr kumimoji="1" lang="ja-JP" altLang="en-US"/>
              <a:t>ケース２</a:t>
            </a:r>
            <a:endParaRPr kumimoji="1" lang="en-US" altLang="ja-JP" dirty="0"/>
          </a:p>
          <a:p>
            <a:r>
              <a:rPr kumimoji="1" lang="ja-JP" altLang="en-US"/>
              <a:t>残念なことにクラスカーストの頂点の方と対立してしました。</a:t>
            </a:r>
            <a:endParaRPr kumimoji="1" lang="en-US" altLang="ja-JP" dirty="0"/>
          </a:p>
          <a:p>
            <a:r>
              <a:rPr kumimoji="1" lang="ja-JP" altLang="en-US"/>
              <a:t>このように、教室の室温のせいで体調を崩したり人間関係に亀裂が入ってしまうことがあります。</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実際に三菱が行なった調査では、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変更したはずの温度が元に戻っている経験も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このようにエアコンの温度を不適切だと思いながら作業している人は多く存在することがわかりました。そこで私たちは、</a:t>
            </a:r>
            <a:endParaRPr lang="en-US" altLang="ja-JP" sz="1200" b="1"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エアコンの温度を変えたいとき、誰でも簡単に意思表明することができます。</a:t>
            </a:r>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以上がシステムの概要になります。</a:t>
            </a:r>
            <a:endParaRPr kumimoji="1" lang="en-US" altLang="ja-JP" dirty="0"/>
          </a:p>
          <a:p>
            <a:r>
              <a:rPr kumimoji="1" lang="ja-JP" altLang="en-US"/>
              <a:t>まとめると、</a:t>
            </a:r>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このシステムはこれらの技術を使用しました。</a:t>
            </a:r>
            <a:endParaRPr kumimoji="1" lang="en-US" altLang="ja-JP" dirty="0"/>
          </a:p>
          <a:p>
            <a:endParaRPr kumimoji="1" lang="en-US" altLang="ja-JP" dirty="0"/>
          </a:p>
          <a:p>
            <a:r>
              <a:rPr kumimoji="1" lang="ja-JP" altLang="en-US"/>
              <a:t>投票機能では、</a:t>
            </a:r>
            <a:r>
              <a:rPr kumimoji="1" lang="en-US" altLang="ja-JP" dirty="0"/>
              <a:t>Google</a:t>
            </a:r>
            <a:r>
              <a:rPr kumimoji="1" lang="ja-JP" altLang="en-US"/>
              <a:t>フォームの作成、集計を</a:t>
            </a:r>
            <a:r>
              <a:rPr kumimoji="1" lang="en-US" altLang="ja-JP" dirty="0" err="1"/>
              <a:t>GoogleAppsScript</a:t>
            </a:r>
            <a:r>
              <a:rPr kumimoji="1" lang="ja-JP" altLang="en-US"/>
              <a:t>を使い、結果を</a:t>
            </a:r>
            <a:r>
              <a:rPr kumimoji="1" lang="en-US" altLang="ja-JP" dirty="0" err="1"/>
              <a:t>GoogleApreadSheets</a:t>
            </a:r>
            <a:r>
              <a:rPr kumimoji="1" lang="ja-JP" altLang="en-US"/>
              <a:t>に記録しました</a:t>
            </a:r>
            <a:endParaRPr kumimoji="1" lang="en-US" altLang="ja-JP" dirty="0"/>
          </a:p>
          <a:p>
            <a:r>
              <a:rPr kumimoji="1" lang="ja-JP" altLang="en-US"/>
              <a:t>温度変更では、</a:t>
            </a:r>
            <a:r>
              <a:rPr kumimoji="1" lang="en-US" altLang="ja-JP" dirty="0"/>
              <a:t>Slack</a:t>
            </a:r>
            <a:r>
              <a:rPr kumimoji="1" lang="ja-JP" altLang="en-US"/>
              <a:t>上の特定ワードにラズベリーパイが反応し動作に該当する赤外線を送信します。</a:t>
            </a:r>
            <a:endParaRPr kumimoji="1" lang="en-US" altLang="ja-JP" dirty="0"/>
          </a:p>
          <a:p>
            <a:r>
              <a:rPr kumimoji="1" lang="ja-JP" altLang="en-US"/>
              <a:t>気象情報では、</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9.png"/><Relationship Id="rId2" Type="http://schemas.openxmlformats.org/officeDocument/2006/relationships/notesSlide" Target="../notesSlides/notesSlide9.xml"/><Relationship Id="rId16" Type="http://schemas.openxmlformats.org/officeDocument/2006/relationships/image" Target="../media/image21.png"/><Relationship Id="rId1" Type="http://schemas.openxmlformats.org/officeDocument/2006/relationships/slideLayout" Target="../slideLayouts/slideLayout2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4.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lstStyle/>
          <a:p>
            <a:pPr>
              <a:lnSpc>
                <a:spcPct val="100000"/>
              </a:lnSpc>
            </a:pPr>
            <a:r>
              <a:rPr lang="en-US" altLang="ko-KR" sz="6600" dirty="0">
                <a:ea typeface="맑은 고딕" pitchFamily="50" charset="-127"/>
              </a:rPr>
              <a:t>SSH48</a:t>
            </a:r>
            <a:endParaRPr lang="en-US" altLang="ko-KR" sz="6600" dirty="0"/>
          </a:p>
        </p:txBody>
      </p:sp>
      <p:sp>
        <p:nvSpPr>
          <p:cNvPr id="4" name="Text Placeholder 3"/>
          <p:cNvSpPr>
            <a:spLocks noGrp="1"/>
          </p:cNvSpPr>
          <p:nvPr>
            <p:ph type="body" sz="quarter" idx="11"/>
          </p:nvPr>
        </p:nvSpPr>
        <p:spPr/>
        <p:txBody>
          <a:bodyPr/>
          <a:lstStyle/>
          <a:p>
            <a:pPr>
              <a:spcBef>
                <a:spcPts val="0"/>
              </a:spcBef>
              <a:defRPr/>
            </a:pPr>
            <a:r>
              <a:rPr lang="ja-JP" altLang="en-US" b="1">
                <a:latin typeface="Hiragino Sans W4" panose="020B0400000000000000" pitchFamily="34" charset="-128"/>
                <a:ea typeface="Hiragino Sans W4" panose="020B0400000000000000" pitchFamily="34" charset="-128"/>
              </a:rPr>
              <a:t>エアコン管理システム　エアー来んやん！</a:t>
            </a:r>
            <a:endParaRPr lang="en-US" altLang="ja-JP" b="1"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2DB370D-FF35-5D40-96F0-606F4DD8C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95" y="1701999"/>
            <a:ext cx="1163376" cy="983843"/>
          </a:xfrm>
          <a:prstGeom prst="rect">
            <a:avLst/>
          </a:prstGeom>
        </p:spPr>
      </p:pic>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98" y="2834657"/>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605244" y="3510118"/>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2">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DA0979-1CCD-1E40-8E07-4AB88CF6E8D2}"/>
              </a:ext>
            </a:extLst>
          </p:cNvPr>
          <p:cNvSpPr>
            <a:spLocks noGrp="1"/>
          </p:cNvSpPr>
          <p:nvPr>
            <p:ph type="body" sz="quarter" idx="10"/>
          </p:nvPr>
        </p:nvSpPr>
        <p:spPr/>
        <p:txBody>
          <a:bodyPr/>
          <a:lstStyle/>
          <a:p>
            <a:r>
              <a:rPr kumimoji="1" lang="ja-JP" altLang="en-US"/>
              <a:t>詳しく</a:t>
            </a:r>
          </a:p>
        </p:txBody>
      </p:sp>
      <p:sp>
        <p:nvSpPr>
          <p:cNvPr id="3" name="テキスト プレースホルダー 2">
            <a:extLst>
              <a:ext uri="{FF2B5EF4-FFF2-40B4-BE49-F238E27FC236}">
                <a16:creationId xmlns:a16="http://schemas.microsoft.com/office/drawing/2014/main" id="{A86C15C4-C737-CB46-8EF8-4D14DBD72110}"/>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298907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3591084593"/>
              </p:ext>
            </p:extLst>
          </p:nvPr>
        </p:nvGraphicFramePr>
        <p:xfrm>
          <a:off x="881590" y="987574"/>
          <a:ext cx="7380820"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開発の振り返り</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926294391"/>
              </p:ext>
            </p:extLst>
          </p:nvPr>
        </p:nvGraphicFramePr>
        <p:xfrm>
          <a:off x="809582" y="1059582"/>
          <a:ext cx="752483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373365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 for your </a:t>
            </a:r>
            <a:r>
              <a:rPr lang="en" altLang="ja-JP"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listening</a:t>
            </a:r>
            <a:endParaRPr lang="ko-KR" alt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283718"/>
            <a:ext cx="5018916" cy="576064"/>
          </a:xfrm>
        </p:spPr>
        <p:txBody>
          <a:bodyPr/>
          <a:lstStyle/>
          <a:p>
            <a:r>
              <a:rPr kumimoji="1" lang="ja-JP" alt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4211960" y="2499742"/>
            <a:ext cx="646331" cy="369332"/>
          </a:xfrm>
          <a:prstGeom prst="rect">
            <a:avLst/>
          </a:prstGeom>
          <a:noFill/>
        </p:spPr>
        <p:txBody>
          <a:bodyPr wrap="none" rtlCol="0">
            <a:spAutoFit/>
          </a:bodyPr>
          <a:lstStyle/>
          <a:p>
            <a:r>
              <a:rPr kumimoji="1" lang="ja-JP" altLang="en-US"/>
              <a:t>ゴミ</a:t>
            </a:r>
          </a:p>
        </p:txBody>
      </p:sp>
    </p:spTree>
    <p:extLst>
      <p:ext uri="{BB962C8B-B14F-4D97-AF65-F5344CB8AC3E}">
        <p14:creationId xmlns:p14="http://schemas.microsoft.com/office/powerpoint/2010/main" val="379115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エアー来るやんH.mp4">
            <a:hlinkClick r:id="" action="ppaction://media"/>
            <a:extLst>
              <a:ext uri="{FF2B5EF4-FFF2-40B4-BE49-F238E27FC236}">
                <a16:creationId xmlns:a16="http://schemas.microsoft.com/office/drawing/2014/main" id="{76AF09B4-C526-7545-BA5A-2FF96B431B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20784" y="1271509"/>
            <a:ext cx="3867440" cy="2175435"/>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6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C8D7553-89C6-2047-BA06-5181C7DEFC12}"/>
              </a:ext>
            </a:extLst>
          </p:cNvPr>
          <p:cNvSpPr txBox="1"/>
          <p:nvPr/>
        </p:nvSpPr>
        <p:spPr>
          <a:xfrm>
            <a:off x="3203848" y="2499742"/>
            <a:ext cx="2262158" cy="369332"/>
          </a:xfrm>
          <a:prstGeom prst="rect">
            <a:avLst/>
          </a:prstGeom>
          <a:noFill/>
        </p:spPr>
        <p:txBody>
          <a:bodyPr wrap="none" rtlCol="0">
            <a:spAutoFit/>
          </a:bodyPr>
          <a:lstStyle/>
          <a:p>
            <a:r>
              <a:rPr kumimoji="1" lang="ja-JP" altLang="en-US"/>
              <a:t>メンバー画像作成中</a:t>
            </a:r>
            <a:endParaRPr kumimoji="1" lang="en-US" altLang="ja-JP" dirty="0"/>
          </a:p>
        </p:txBody>
      </p:sp>
    </p:spTree>
    <p:extLst>
      <p:ext uri="{BB962C8B-B14F-4D97-AF65-F5344CB8AC3E}">
        <p14:creationId xmlns:p14="http://schemas.microsoft.com/office/powerpoint/2010/main" val="323919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作品概要</a:t>
            </a:r>
            <a:endParaRPr lang="en-US" altLang="ko-KR" sz="2400" b="1" dirty="0">
              <a:solidFill>
                <a:schemeClr val="tx1">
                  <a:lumMod val="75000"/>
                  <a:lumOff val="25000"/>
                </a:schemeClr>
              </a:solidFill>
              <a:latin typeface="+mn-ea"/>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実機デモストレーション</a:t>
            </a:r>
            <a:endParaRPr lang="en-US" altLang="ko-KR" sz="2400" b="1" dirty="0">
              <a:solidFill>
                <a:schemeClr val="tx1">
                  <a:lumMod val="75000"/>
                  <a:lumOff val="25000"/>
                </a:schemeClr>
              </a:solidFill>
              <a:latin typeface="+mn-ea"/>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開発詳細</a:t>
            </a:r>
            <a:endParaRPr lang="en-US" altLang="ja-JP" sz="2400" b="1" dirty="0">
              <a:solidFill>
                <a:schemeClr val="tx1">
                  <a:lumMod val="75000"/>
                  <a:lumOff val="25000"/>
                </a:schemeClr>
              </a:solidFill>
              <a:latin typeface="+mn-ea"/>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まとめ</a:t>
            </a:r>
            <a:endParaRPr lang="en-US" altLang="ko-KR" sz="2400" b="1" dirty="0">
              <a:solidFill>
                <a:schemeClr val="tx1">
                  <a:lumMod val="75000"/>
                  <a:lumOff val="25000"/>
                </a:schemeClr>
              </a:solidFill>
              <a:latin typeface="+mn-ea"/>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質問</a:t>
            </a:r>
            <a:r>
              <a:rPr kumimoji="1" lang="en-US" altLang="ja-JP"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tx1">
                  <a:lumMod val="85000"/>
                  <a:lumOff val="15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t>※</a:t>
            </a:r>
            <a:r>
              <a:rPr kumimoji="1" lang="ja-JP" altLang="en-US" sz="1400"/>
              <a:t>マイナビニュース　</a:t>
            </a:r>
            <a:r>
              <a:rPr lang="ja-JP" altLang="en-US" sz="1400" b="1"/>
              <a:t>オフィスのエアコン温度、こっそり変えたことがある人は</a:t>
            </a:r>
            <a:r>
              <a:rPr lang="en-US" altLang="ja-JP" sz="1400" b="1" dirty="0"/>
              <a:t>6</a:t>
            </a:r>
            <a:r>
              <a:rPr lang="ja-JP" altLang="en-US" sz="1400" b="1"/>
              <a:t>割　</a:t>
            </a:r>
            <a:r>
              <a:rPr lang="ja-JP" altLang="en-US" sz="1400"/>
              <a:t>より</a:t>
            </a:r>
            <a:endParaRPr kumimoji="1" lang="ja-JP" altLang="en-US" sz="1400"/>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片側の 2 つの角を切り取った四角形 17">
            <a:extLst>
              <a:ext uri="{FF2B5EF4-FFF2-40B4-BE49-F238E27FC236}">
                <a16:creationId xmlns:a16="http://schemas.microsoft.com/office/drawing/2014/main" id="{3484EBEC-82AC-584F-B273-652878B16D2E}"/>
              </a:ext>
            </a:extLst>
          </p:cNvPr>
          <p:cNvSpPr/>
          <p:nvPr/>
        </p:nvSpPr>
        <p:spPr>
          <a:xfrm flipV="1">
            <a:off x="6999472" y="3219822"/>
            <a:ext cx="1512168"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
        <p:nvSpPr>
          <p:cNvPr id="4" name="角丸四角形吹き出し 3">
            <a:extLst>
              <a:ext uri="{FF2B5EF4-FFF2-40B4-BE49-F238E27FC236}">
                <a16:creationId xmlns:a16="http://schemas.microsoft.com/office/drawing/2014/main" id="{4ACC0D56-6F89-2F44-8DAD-6490550EC8CF}"/>
              </a:ext>
            </a:extLst>
          </p:cNvPr>
          <p:cNvSpPr/>
          <p:nvPr/>
        </p:nvSpPr>
        <p:spPr>
          <a:xfrm>
            <a:off x="765800" y="1175301"/>
            <a:ext cx="7612400" cy="855945"/>
          </a:xfrm>
          <a:prstGeom prst="wedgeRoundRectCallout">
            <a:avLst>
              <a:gd name="adj1" fmla="val -46777"/>
              <a:gd name="adj2" fmla="val -28835"/>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2800" b="1">
                <a:solidFill>
                  <a:schemeClr val="bg1"/>
                </a:solidFill>
                <a:latin typeface="Hiragino Sans W4" panose="020B0400000000000000" pitchFamily="34" charset="-128"/>
                <a:ea typeface="Hiragino Sans W4" panose="020B0400000000000000" pitchFamily="34" charset="-128"/>
              </a:rPr>
              <a:t>みんなの投票で温度変更を行う</a:t>
            </a:r>
            <a:endParaRPr kumimoji="1" lang="en-US" altLang="ja-JP" sz="2800" b="1" dirty="0">
              <a:solidFill>
                <a:schemeClr val="bg1"/>
              </a:solidFill>
              <a:latin typeface="Hiragino Sans W4" panose="020B0400000000000000" pitchFamily="34" charset="-128"/>
              <a:ea typeface="Hiragino Sans W4" panose="020B0400000000000000" pitchFamily="34" charset="-128"/>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616" y="2362989"/>
            <a:ext cx="1554765" cy="2012503"/>
          </a:xfrm>
          <a:prstGeom prst="rect">
            <a:avLst/>
          </a:prstGeom>
        </p:spPr>
      </p:pic>
      <p:sp>
        <p:nvSpPr>
          <p:cNvPr id="11" name="テキスト ボックス 10">
            <a:extLst>
              <a:ext uri="{FF2B5EF4-FFF2-40B4-BE49-F238E27FC236}">
                <a16:creationId xmlns:a16="http://schemas.microsoft.com/office/drawing/2014/main" id="{2057AE9E-F314-A942-AFBC-5D1733C40EAA}"/>
              </a:ext>
            </a:extLst>
          </p:cNvPr>
          <p:cNvSpPr txBox="1"/>
          <p:nvPr/>
        </p:nvSpPr>
        <p:spPr>
          <a:xfrm>
            <a:off x="3331884" y="4522569"/>
            <a:ext cx="2480231" cy="369332"/>
          </a:xfrm>
          <a:prstGeom prst="rect">
            <a:avLst/>
          </a:prstGeom>
          <a:noFill/>
        </p:spPr>
        <p:txBody>
          <a:bodyPr wrap="none" rtlCol="0">
            <a:spAutoFit/>
          </a:bodyPr>
          <a:lstStyle/>
          <a:p>
            <a:r>
              <a:rPr kumimoji="1" lang="ja-JP" altLang="en-US"/>
              <a:t>エアコン管理</a:t>
            </a:r>
            <a:r>
              <a:rPr kumimoji="1" lang="en-US" altLang="ja-JP" dirty="0"/>
              <a:t>bot </a:t>
            </a:r>
            <a:r>
              <a:rPr kumimoji="1" lang="en-US" altLang="ja-JP" dirty="0" err="1"/>
              <a:t>Airbo</a:t>
            </a:r>
            <a:endParaRPr kumimoji="1" lang="ja-JP" altLang="en-US"/>
          </a:p>
        </p:txBody>
      </p:sp>
      <p:pic>
        <p:nvPicPr>
          <p:cNvPr id="12" name="図 11">
            <a:extLst>
              <a:ext uri="{FF2B5EF4-FFF2-40B4-BE49-F238E27FC236}">
                <a16:creationId xmlns:a16="http://schemas.microsoft.com/office/drawing/2014/main" id="{722D80B7-C74D-1648-8C12-B0EA697C1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473" y="3090220"/>
            <a:ext cx="1163376" cy="983843"/>
          </a:xfrm>
          <a:prstGeom prst="rect">
            <a:avLst/>
          </a:prstGeom>
        </p:spPr>
      </p:pic>
      <p:pic>
        <p:nvPicPr>
          <p:cNvPr id="13" name="図 12">
            <a:extLst>
              <a:ext uri="{FF2B5EF4-FFF2-40B4-BE49-F238E27FC236}">
                <a16:creationId xmlns:a16="http://schemas.microsoft.com/office/drawing/2014/main" id="{6ACA0F42-F7F8-094A-B3FB-C8FD0C2D8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25" y="2984811"/>
            <a:ext cx="710340" cy="1194663"/>
          </a:xfrm>
          <a:prstGeom prst="rect">
            <a:avLst/>
          </a:prstGeom>
        </p:spPr>
      </p:pic>
      <p:pic>
        <p:nvPicPr>
          <p:cNvPr id="15" name="図 14">
            <a:extLst>
              <a:ext uri="{FF2B5EF4-FFF2-40B4-BE49-F238E27FC236}">
                <a16:creationId xmlns:a16="http://schemas.microsoft.com/office/drawing/2014/main" id="{48F7E107-4AD2-7C4F-8DB6-5F9F9B91C4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8264" y="3219822"/>
            <a:ext cx="1613500" cy="605770"/>
          </a:xfrm>
          <a:prstGeom prst="rect">
            <a:avLst/>
          </a:prstGeom>
        </p:spPr>
      </p:pic>
      <p:sp>
        <p:nvSpPr>
          <p:cNvPr id="3" name="左右矢印 2">
            <a:extLst>
              <a:ext uri="{FF2B5EF4-FFF2-40B4-BE49-F238E27FC236}">
                <a16:creationId xmlns:a16="http://schemas.microsoft.com/office/drawing/2014/main" id="{F44E8060-294A-AC4E-B074-169BDB482F44}"/>
              </a:ext>
            </a:extLst>
          </p:cNvPr>
          <p:cNvSpPr/>
          <p:nvPr/>
        </p:nvSpPr>
        <p:spPr>
          <a:xfrm>
            <a:off x="2627784" y="3363838"/>
            <a:ext cx="1008112" cy="461754"/>
          </a:xfrm>
          <a:prstGeom prst="lef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左右矢印 13">
            <a:extLst>
              <a:ext uri="{FF2B5EF4-FFF2-40B4-BE49-F238E27FC236}">
                <a16:creationId xmlns:a16="http://schemas.microsoft.com/office/drawing/2014/main" id="{71695DC5-6CBD-2E48-89E4-ED503180C50E}"/>
              </a:ext>
            </a:extLst>
          </p:cNvPr>
          <p:cNvSpPr/>
          <p:nvPr/>
        </p:nvSpPr>
        <p:spPr>
          <a:xfrm>
            <a:off x="5644766" y="3291830"/>
            <a:ext cx="1008112" cy="461754"/>
          </a:xfrm>
          <a:prstGeom prst="lef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Tree>
    <p:extLst>
      <p:ext uri="{BB962C8B-B14F-4D97-AF65-F5344CB8AC3E}">
        <p14:creationId xmlns:p14="http://schemas.microsoft.com/office/powerpoint/2010/main" val="253571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1452807016"/>
              </p:ext>
            </p:extLst>
          </p:nvPr>
        </p:nvGraphicFramePr>
        <p:xfrm>
          <a:off x="755576" y="1203598"/>
          <a:ext cx="734481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45AD378-E095-FD43-8D77-3D9D00CCA9C4}"/>
              </a:ext>
            </a:extLst>
          </p:cNvPr>
          <p:cNvSpPr>
            <a:spLocks noGrp="1"/>
          </p:cNvSpPr>
          <p:nvPr>
            <p:ph type="body" sz="quarter" idx="10"/>
          </p:nvPr>
        </p:nvSpPr>
        <p:spPr/>
        <p:txBody>
          <a:bodyPr/>
          <a:lstStyle/>
          <a:p>
            <a:r>
              <a:rPr kumimoji="1" lang="ja-JP" altLang="en-US"/>
              <a:t>動画</a:t>
            </a:r>
          </a:p>
        </p:txBody>
      </p:sp>
      <p:sp>
        <p:nvSpPr>
          <p:cNvPr id="3" name="テキスト プレースホルダー 2">
            <a:extLst>
              <a:ext uri="{FF2B5EF4-FFF2-40B4-BE49-F238E27FC236}">
                <a16:creationId xmlns:a16="http://schemas.microsoft.com/office/drawing/2014/main" id="{C83059F0-CBD9-EB44-B261-EDC775CE8825}"/>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1732776739"/>
      </p:ext>
    </p:extLst>
  </p:cSld>
  <p:clrMapOvr>
    <a:masterClrMapping/>
  </p:clrMapOvr>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11829</TotalTime>
  <Words>869</Words>
  <Application>Microsoft Macintosh PowerPoint</Application>
  <PresentationFormat>画面に合わせる (16:9)</PresentationFormat>
  <Paragraphs>171</Paragraphs>
  <Slides>19</Slides>
  <Notes>16</Notes>
  <HiddenSlides>0</HiddenSlides>
  <MMClips>1</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19</vt:i4>
      </vt:variant>
    </vt:vector>
  </HeadingPairs>
  <TitlesOfParts>
    <vt:vector size="27" baseType="lpstr">
      <vt:lpstr>Arial Unicode MS</vt:lpstr>
      <vt:lpstr>Hiragino Sans W4</vt:lpstr>
      <vt:lpstr>맑은 고딕</vt:lpstr>
      <vt:lpstr>游ゴシック</vt:lpstr>
      <vt:lpstr>Arial</vt:lpstr>
      <vt:lpstr>Cover and End Slide Master</vt:lpstr>
      <vt:lpstr>Contents Slide Master</vt:lpstr>
      <vt:lpstr>Section Break Slide Master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191</cp:revision>
  <dcterms:created xsi:type="dcterms:W3CDTF">2016-12-05T23:26:54Z</dcterms:created>
  <dcterms:modified xsi:type="dcterms:W3CDTF">2019-07-18T02:58:10Z</dcterms:modified>
</cp:coreProperties>
</file>